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56" r:id="rId5"/>
    <p:sldId id="280" r:id="rId6"/>
    <p:sldId id="277" r:id="rId7"/>
    <p:sldId id="278" r:id="rId8"/>
    <p:sldId id="279" r:id="rId9"/>
    <p:sldId id="290" r:id="rId10"/>
    <p:sldId id="296" r:id="rId11"/>
    <p:sldId id="295" r:id="rId12"/>
    <p:sldId id="292" r:id="rId13"/>
    <p:sldId id="294" r:id="rId14"/>
    <p:sldId id="287" r:id="rId15"/>
    <p:sldId id="286" r:id="rId16"/>
    <p:sldId id="288" r:id="rId17"/>
    <p:sldId id="289" r:id="rId18"/>
    <p:sldId id="29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94256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Use machine learning to build customer model for CEP company (UPS)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IDENTIFY marketing &amp; sales opportunities from existing customer base &amp; prospects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Map to visualize data &amp; optimize marketing &amp; sales STRATEGY &amp; resources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rgbClr val="FFC000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tx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2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th America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CUSTOMER DATA FROM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CEP COMPANY (UPS)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PYTHON, PANDAS, MATPLOTLIB, SQL &amp; TABLEAU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3RD PARTY BUSINESSES DATA FROM DUN AND BRADSTREET (DNB.com)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rgbClr val="C00000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rgbClr val="7030A0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tx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6507D5-BCDB-48F5-B688-1985642ABAE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794306-97A9-4897-83C1-A18B3360C539}">
      <dgm:prSet/>
      <dgm:spPr/>
      <dgm:t>
        <a:bodyPr/>
        <a:lstStyle/>
        <a:p>
          <a:r>
            <a:rPr lang="en-US" dirty="0"/>
            <a:t>IDENTIFIED OVER $500+ MILLION OF NEW BUSINESS OPPORTUNITIES FOR CLIENT IN GEOGRAPHY</a:t>
          </a:r>
        </a:p>
      </dgm:t>
    </dgm:pt>
    <dgm:pt modelId="{E3E0D4A4-1DD1-4997-AB65-D9A5D8577694}" type="parTrans" cxnId="{276867C1-2F71-4D69-BB84-230F5C46A7AD}">
      <dgm:prSet/>
      <dgm:spPr/>
      <dgm:t>
        <a:bodyPr/>
        <a:lstStyle/>
        <a:p>
          <a:endParaRPr lang="en-US"/>
        </a:p>
      </dgm:t>
    </dgm:pt>
    <dgm:pt modelId="{E0B83B43-0378-4E59-A555-5CDCD613B618}" type="sibTrans" cxnId="{276867C1-2F71-4D69-BB84-230F5C46A7AD}">
      <dgm:prSet/>
      <dgm:spPr/>
      <dgm:t>
        <a:bodyPr/>
        <a:lstStyle/>
        <a:p>
          <a:endParaRPr lang="en-US"/>
        </a:p>
      </dgm:t>
    </dgm:pt>
    <dgm:pt modelId="{240C8E21-B8E4-43BC-8880-51075A3E9331}">
      <dgm:prSet/>
      <dgm:spPr/>
      <dgm:t>
        <a:bodyPr/>
        <a:lstStyle/>
        <a:p>
          <a:r>
            <a:rPr lang="en-US"/>
            <a:t>CLIENT IS ABLE TO BETTER ALLOCATE, RE-ALIGN &amp; RE-DEPLOY MARKETING SPEND &amp; FIELD SALES RESOURCES WITH FINDINGS</a:t>
          </a:r>
        </a:p>
      </dgm:t>
    </dgm:pt>
    <dgm:pt modelId="{3A45DC98-7745-4177-820D-8C98B4ECA918}" type="parTrans" cxnId="{F5972C5B-D0B0-45D7-A453-F6F489F42422}">
      <dgm:prSet/>
      <dgm:spPr/>
      <dgm:t>
        <a:bodyPr/>
        <a:lstStyle/>
        <a:p>
          <a:endParaRPr lang="en-US"/>
        </a:p>
      </dgm:t>
    </dgm:pt>
    <dgm:pt modelId="{4E6F1D1A-5A41-42E7-AF7B-E3637DEE5DAC}" type="sibTrans" cxnId="{F5972C5B-D0B0-45D7-A453-F6F489F42422}">
      <dgm:prSet/>
      <dgm:spPr/>
      <dgm:t>
        <a:bodyPr/>
        <a:lstStyle/>
        <a:p>
          <a:endParaRPr lang="en-US"/>
        </a:p>
      </dgm:t>
    </dgm:pt>
    <dgm:pt modelId="{F95AF1D2-3B98-40CC-8759-CBD88C5703C0}">
      <dgm:prSet/>
      <dgm:spPr/>
      <dgm:t>
        <a:bodyPr/>
        <a:lstStyle/>
        <a:p>
          <a:r>
            <a:rPr lang="en-US" dirty="0"/>
            <a:t>FUTURE IMPROVEMENTS – MAP WITH LEAFLET AND CREATE WEB TOOL FOR MARKETING &amp; FIELD SALES</a:t>
          </a:r>
        </a:p>
      </dgm:t>
    </dgm:pt>
    <dgm:pt modelId="{48EE907B-5D64-43A7-B853-9CD4C3F34C4D}" type="parTrans" cxnId="{DDD5E781-389F-4250-A6F9-336B8B14E125}">
      <dgm:prSet/>
      <dgm:spPr/>
      <dgm:t>
        <a:bodyPr/>
        <a:lstStyle/>
        <a:p>
          <a:endParaRPr lang="en-US"/>
        </a:p>
      </dgm:t>
    </dgm:pt>
    <dgm:pt modelId="{14B5B78F-E752-406E-A9E9-3867AE941952}" type="sibTrans" cxnId="{DDD5E781-389F-4250-A6F9-336B8B14E125}">
      <dgm:prSet/>
      <dgm:spPr/>
      <dgm:t>
        <a:bodyPr/>
        <a:lstStyle/>
        <a:p>
          <a:endParaRPr lang="en-US"/>
        </a:p>
      </dgm:t>
    </dgm:pt>
    <dgm:pt modelId="{44CF68AF-4AAA-49F3-A314-5CEB6ED1057C}">
      <dgm:prSet/>
      <dgm:spPr/>
      <dgm:t>
        <a:bodyPr/>
        <a:lstStyle/>
        <a:p>
          <a:r>
            <a:rPr lang="en-US" dirty="0"/>
            <a:t>FUTURE IMPROVEMENTS – USE OTHER DATA SOURCES TO CROSS-REFERENCE &amp; IMPROVE MODEL ACCURACY</a:t>
          </a:r>
        </a:p>
      </dgm:t>
    </dgm:pt>
    <dgm:pt modelId="{BFC52E10-F903-4278-B17F-83E199D289D6}" type="parTrans" cxnId="{8B6CA787-FF16-4410-B755-57DFD0395B08}">
      <dgm:prSet/>
      <dgm:spPr/>
      <dgm:t>
        <a:bodyPr/>
        <a:lstStyle/>
        <a:p>
          <a:endParaRPr lang="en-US"/>
        </a:p>
      </dgm:t>
    </dgm:pt>
    <dgm:pt modelId="{9FDAEA79-671B-4AD4-90FA-922327C3B91D}" type="sibTrans" cxnId="{8B6CA787-FF16-4410-B755-57DFD0395B08}">
      <dgm:prSet/>
      <dgm:spPr/>
      <dgm:t>
        <a:bodyPr/>
        <a:lstStyle/>
        <a:p>
          <a:endParaRPr lang="en-US"/>
        </a:p>
      </dgm:t>
    </dgm:pt>
    <dgm:pt modelId="{C0154099-CB1B-4259-87EF-30098555DEB6}" type="pres">
      <dgm:prSet presAssocID="{126507D5-BCDB-48F5-B688-1985642ABAED}" presName="root" presStyleCnt="0">
        <dgm:presLayoutVars>
          <dgm:dir/>
          <dgm:resizeHandles val="exact"/>
        </dgm:presLayoutVars>
      </dgm:prSet>
      <dgm:spPr/>
    </dgm:pt>
    <dgm:pt modelId="{637F8516-8435-40AF-904C-D5F4EBE2971B}" type="pres">
      <dgm:prSet presAssocID="{126507D5-BCDB-48F5-B688-1985642ABAED}" presName="container" presStyleCnt="0">
        <dgm:presLayoutVars>
          <dgm:dir/>
          <dgm:resizeHandles val="exact"/>
        </dgm:presLayoutVars>
      </dgm:prSet>
      <dgm:spPr/>
    </dgm:pt>
    <dgm:pt modelId="{76A0B6E7-874C-497B-87CE-FC39A740FBFD}" type="pres">
      <dgm:prSet presAssocID="{1B794306-97A9-4897-83C1-A18B3360C539}" presName="compNode" presStyleCnt="0"/>
      <dgm:spPr/>
    </dgm:pt>
    <dgm:pt modelId="{B811D4B9-AB98-47E4-BBEA-1ACC40E2C5BB}" type="pres">
      <dgm:prSet presAssocID="{1B794306-97A9-4897-83C1-A18B3360C539}" presName="iconBgRect" presStyleLbl="bgShp" presStyleIdx="0" presStyleCnt="4"/>
      <dgm:spPr/>
    </dgm:pt>
    <dgm:pt modelId="{D69C7264-7C67-4192-8036-B1B55658C53E}" type="pres">
      <dgm:prSet presAssocID="{1B794306-97A9-4897-83C1-A18B3360C5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CA535D7-801E-4A97-B2D1-762E042E8FF9}" type="pres">
      <dgm:prSet presAssocID="{1B794306-97A9-4897-83C1-A18B3360C539}" presName="spaceRect" presStyleCnt="0"/>
      <dgm:spPr/>
    </dgm:pt>
    <dgm:pt modelId="{E40F803E-758C-452F-97F1-DBBB0B2EAABD}" type="pres">
      <dgm:prSet presAssocID="{1B794306-97A9-4897-83C1-A18B3360C539}" presName="textRect" presStyleLbl="revTx" presStyleIdx="0" presStyleCnt="4">
        <dgm:presLayoutVars>
          <dgm:chMax val="1"/>
          <dgm:chPref val="1"/>
        </dgm:presLayoutVars>
      </dgm:prSet>
      <dgm:spPr/>
    </dgm:pt>
    <dgm:pt modelId="{77942D3D-1265-4A10-8404-237718D9ABED}" type="pres">
      <dgm:prSet presAssocID="{E0B83B43-0378-4E59-A555-5CDCD613B618}" presName="sibTrans" presStyleLbl="sibTrans2D1" presStyleIdx="0" presStyleCnt="0"/>
      <dgm:spPr/>
    </dgm:pt>
    <dgm:pt modelId="{2811C5B3-6BD2-4CDE-9403-C1C2129AC091}" type="pres">
      <dgm:prSet presAssocID="{240C8E21-B8E4-43BC-8880-51075A3E9331}" presName="compNode" presStyleCnt="0"/>
      <dgm:spPr/>
    </dgm:pt>
    <dgm:pt modelId="{D86A1D10-7915-4A95-BA2A-94820E25C488}" type="pres">
      <dgm:prSet presAssocID="{240C8E21-B8E4-43BC-8880-51075A3E9331}" presName="iconBgRect" presStyleLbl="bgShp" presStyleIdx="1" presStyleCnt="4"/>
      <dgm:spPr/>
    </dgm:pt>
    <dgm:pt modelId="{C8556380-26AF-4B18-A2A5-476A9A22ABA1}" type="pres">
      <dgm:prSet presAssocID="{240C8E21-B8E4-43BC-8880-51075A3E93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0083F71-95AE-4E46-BB74-6F91C32F02E4}" type="pres">
      <dgm:prSet presAssocID="{240C8E21-B8E4-43BC-8880-51075A3E9331}" presName="spaceRect" presStyleCnt="0"/>
      <dgm:spPr/>
    </dgm:pt>
    <dgm:pt modelId="{D259BFA4-737C-4AC2-9302-56B2E7F9893D}" type="pres">
      <dgm:prSet presAssocID="{240C8E21-B8E4-43BC-8880-51075A3E9331}" presName="textRect" presStyleLbl="revTx" presStyleIdx="1" presStyleCnt="4">
        <dgm:presLayoutVars>
          <dgm:chMax val="1"/>
          <dgm:chPref val="1"/>
        </dgm:presLayoutVars>
      </dgm:prSet>
      <dgm:spPr/>
    </dgm:pt>
    <dgm:pt modelId="{7A4C2187-B82F-4507-9583-3586C32E0B54}" type="pres">
      <dgm:prSet presAssocID="{4E6F1D1A-5A41-42E7-AF7B-E3637DEE5DAC}" presName="sibTrans" presStyleLbl="sibTrans2D1" presStyleIdx="0" presStyleCnt="0"/>
      <dgm:spPr/>
    </dgm:pt>
    <dgm:pt modelId="{264C053D-5DD0-4B87-8272-D899B5ACD690}" type="pres">
      <dgm:prSet presAssocID="{F95AF1D2-3B98-40CC-8759-CBD88C5703C0}" presName="compNode" presStyleCnt="0"/>
      <dgm:spPr/>
    </dgm:pt>
    <dgm:pt modelId="{6E6D0386-4D6C-4CD0-8128-90149FCAE0F2}" type="pres">
      <dgm:prSet presAssocID="{F95AF1D2-3B98-40CC-8759-CBD88C5703C0}" presName="iconBgRect" presStyleLbl="bgShp" presStyleIdx="2" presStyleCnt="4"/>
      <dgm:spPr/>
    </dgm:pt>
    <dgm:pt modelId="{8BC3B43D-802B-4F60-ADC2-8B0B7CD4E9EA}" type="pres">
      <dgm:prSet presAssocID="{F95AF1D2-3B98-40CC-8759-CBD88C5703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al"/>
        </a:ext>
      </dgm:extLst>
    </dgm:pt>
    <dgm:pt modelId="{859F72F4-63AD-4F85-A120-A72B3B8B02C3}" type="pres">
      <dgm:prSet presAssocID="{F95AF1D2-3B98-40CC-8759-CBD88C5703C0}" presName="spaceRect" presStyleCnt="0"/>
      <dgm:spPr/>
    </dgm:pt>
    <dgm:pt modelId="{F98644F1-C228-41F6-ADD6-5A7855D35D47}" type="pres">
      <dgm:prSet presAssocID="{F95AF1D2-3B98-40CC-8759-CBD88C5703C0}" presName="textRect" presStyleLbl="revTx" presStyleIdx="2" presStyleCnt="4">
        <dgm:presLayoutVars>
          <dgm:chMax val="1"/>
          <dgm:chPref val="1"/>
        </dgm:presLayoutVars>
      </dgm:prSet>
      <dgm:spPr/>
    </dgm:pt>
    <dgm:pt modelId="{4051C8D5-666F-4856-9590-8554B3A011B9}" type="pres">
      <dgm:prSet presAssocID="{14B5B78F-E752-406E-A9E9-3867AE941952}" presName="sibTrans" presStyleLbl="sibTrans2D1" presStyleIdx="0" presStyleCnt="0"/>
      <dgm:spPr/>
    </dgm:pt>
    <dgm:pt modelId="{30FFCAC6-15D5-4ABB-B3D5-38C1E9D0949D}" type="pres">
      <dgm:prSet presAssocID="{44CF68AF-4AAA-49F3-A314-5CEB6ED1057C}" presName="compNode" presStyleCnt="0"/>
      <dgm:spPr/>
    </dgm:pt>
    <dgm:pt modelId="{9A317C8C-A06F-42EE-ADA1-839A2B5393FB}" type="pres">
      <dgm:prSet presAssocID="{44CF68AF-4AAA-49F3-A314-5CEB6ED1057C}" presName="iconBgRect" presStyleLbl="bgShp" presStyleIdx="3" presStyleCnt="4"/>
      <dgm:spPr/>
    </dgm:pt>
    <dgm:pt modelId="{7DF47C8D-2081-4F7C-AAC1-9DD87E7B7811}" type="pres">
      <dgm:prSet presAssocID="{44CF68AF-4AAA-49F3-A314-5CEB6ED105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0A1AFF3-D97D-48BE-BECE-F735C9585877}" type="pres">
      <dgm:prSet presAssocID="{44CF68AF-4AAA-49F3-A314-5CEB6ED1057C}" presName="spaceRect" presStyleCnt="0"/>
      <dgm:spPr/>
    </dgm:pt>
    <dgm:pt modelId="{CC1B3BEB-CDBD-48A0-AC2C-B88A46C78931}" type="pres">
      <dgm:prSet presAssocID="{44CF68AF-4AAA-49F3-A314-5CEB6ED1057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B58FA03-B22F-42EC-9507-99A655960BF0}" type="presOf" srcId="{4E6F1D1A-5A41-42E7-AF7B-E3637DEE5DAC}" destId="{7A4C2187-B82F-4507-9583-3586C32E0B54}" srcOrd="0" destOrd="0" presId="urn:microsoft.com/office/officeart/2018/2/layout/IconCircleList"/>
    <dgm:cxn modelId="{58F36935-B6BE-429E-951E-1189B781B41E}" type="presOf" srcId="{1B794306-97A9-4897-83C1-A18B3360C539}" destId="{E40F803E-758C-452F-97F1-DBBB0B2EAABD}" srcOrd="0" destOrd="0" presId="urn:microsoft.com/office/officeart/2018/2/layout/IconCircleList"/>
    <dgm:cxn modelId="{682B613E-A6E0-4930-ABA8-1847D005CDA2}" type="presOf" srcId="{44CF68AF-4AAA-49F3-A314-5CEB6ED1057C}" destId="{CC1B3BEB-CDBD-48A0-AC2C-B88A46C78931}" srcOrd="0" destOrd="0" presId="urn:microsoft.com/office/officeart/2018/2/layout/IconCircleList"/>
    <dgm:cxn modelId="{F5972C5B-D0B0-45D7-A453-F6F489F42422}" srcId="{126507D5-BCDB-48F5-B688-1985642ABAED}" destId="{240C8E21-B8E4-43BC-8880-51075A3E9331}" srcOrd="1" destOrd="0" parTransId="{3A45DC98-7745-4177-820D-8C98B4ECA918}" sibTransId="{4E6F1D1A-5A41-42E7-AF7B-E3637DEE5DAC}"/>
    <dgm:cxn modelId="{44512246-D48F-4993-8E5D-1CF324D80908}" type="presOf" srcId="{14B5B78F-E752-406E-A9E9-3867AE941952}" destId="{4051C8D5-666F-4856-9590-8554B3A011B9}" srcOrd="0" destOrd="0" presId="urn:microsoft.com/office/officeart/2018/2/layout/IconCircleList"/>
    <dgm:cxn modelId="{AAB2374C-D514-4420-AEB3-42E8CE4CDFC3}" type="presOf" srcId="{E0B83B43-0378-4E59-A555-5CDCD613B618}" destId="{77942D3D-1265-4A10-8404-237718D9ABED}" srcOrd="0" destOrd="0" presId="urn:microsoft.com/office/officeart/2018/2/layout/IconCircleList"/>
    <dgm:cxn modelId="{B9D6E04C-6155-45C0-A1E4-E8C566A12522}" type="presOf" srcId="{F95AF1D2-3B98-40CC-8759-CBD88C5703C0}" destId="{F98644F1-C228-41F6-ADD6-5A7855D35D47}" srcOrd="0" destOrd="0" presId="urn:microsoft.com/office/officeart/2018/2/layout/IconCircleList"/>
    <dgm:cxn modelId="{DE0D166D-14B2-4550-BC1F-A23AD1130592}" type="presOf" srcId="{126507D5-BCDB-48F5-B688-1985642ABAED}" destId="{C0154099-CB1B-4259-87EF-30098555DEB6}" srcOrd="0" destOrd="0" presId="urn:microsoft.com/office/officeart/2018/2/layout/IconCircleList"/>
    <dgm:cxn modelId="{DDD5E781-389F-4250-A6F9-336B8B14E125}" srcId="{126507D5-BCDB-48F5-B688-1985642ABAED}" destId="{F95AF1D2-3B98-40CC-8759-CBD88C5703C0}" srcOrd="2" destOrd="0" parTransId="{48EE907B-5D64-43A7-B853-9CD4C3F34C4D}" sibTransId="{14B5B78F-E752-406E-A9E9-3867AE941952}"/>
    <dgm:cxn modelId="{8B6CA787-FF16-4410-B755-57DFD0395B08}" srcId="{126507D5-BCDB-48F5-B688-1985642ABAED}" destId="{44CF68AF-4AAA-49F3-A314-5CEB6ED1057C}" srcOrd="3" destOrd="0" parTransId="{BFC52E10-F903-4278-B17F-83E199D289D6}" sibTransId="{9FDAEA79-671B-4AD4-90FA-922327C3B91D}"/>
    <dgm:cxn modelId="{276867C1-2F71-4D69-BB84-230F5C46A7AD}" srcId="{126507D5-BCDB-48F5-B688-1985642ABAED}" destId="{1B794306-97A9-4897-83C1-A18B3360C539}" srcOrd="0" destOrd="0" parTransId="{E3E0D4A4-1DD1-4997-AB65-D9A5D8577694}" sibTransId="{E0B83B43-0378-4E59-A555-5CDCD613B618}"/>
    <dgm:cxn modelId="{B7A4A2DC-0854-49B6-A58C-0BA28B609084}" type="presOf" srcId="{240C8E21-B8E4-43BC-8880-51075A3E9331}" destId="{D259BFA4-737C-4AC2-9302-56B2E7F9893D}" srcOrd="0" destOrd="0" presId="urn:microsoft.com/office/officeart/2018/2/layout/IconCircleList"/>
    <dgm:cxn modelId="{8B751D8C-86BD-46AE-A7B0-868F4396A337}" type="presParOf" srcId="{C0154099-CB1B-4259-87EF-30098555DEB6}" destId="{637F8516-8435-40AF-904C-D5F4EBE2971B}" srcOrd="0" destOrd="0" presId="urn:microsoft.com/office/officeart/2018/2/layout/IconCircleList"/>
    <dgm:cxn modelId="{D5AF9932-7B18-4C52-BA03-9F6EC28F11FE}" type="presParOf" srcId="{637F8516-8435-40AF-904C-D5F4EBE2971B}" destId="{76A0B6E7-874C-497B-87CE-FC39A740FBFD}" srcOrd="0" destOrd="0" presId="urn:microsoft.com/office/officeart/2018/2/layout/IconCircleList"/>
    <dgm:cxn modelId="{FAEC1C2E-5B8D-4079-8F3B-3A2F7CB5288E}" type="presParOf" srcId="{76A0B6E7-874C-497B-87CE-FC39A740FBFD}" destId="{B811D4B9-AB98-47E4-BBEA-1ACC40E2C5BB}" srcOrd="0" destOrd="0" presId="urn:microsoft.com/office/officeart/2018/2/layout/IconCircleList"/>
    <dgm:cxn modelId="{9C337C32-45A1-4778-8E7F-567CDBE4D11C}" type="presParOf" srcId="{76A0B6E7-874C-497B-87CE-FC39A740FBFD}" destId="{D69C7264-7C67-4192-8036-B1B55658C53E}" srcOrd="1" destOrd="0" presId="urn:microsoft.com/office/officeart/2018/2/layout/IconCircleList"/>
    <dgm:cxn modelId="{DDC7B37E-15D1-4600-9F52-8C0BE2607767}" type="presParOf" srcId="{76A0B6E7-874C-497B-87CE-FC39A740FBFD}" destId="{DCA535D7-801E-4A97-B2D1-762E042E8FF9}" srcOrd="2" destOrd="0" presId="urn:microsoft.com/office/officeart/2018/2/layout/IconCircleList"/>
    <dgm:cxn modelId="{825AE3F7-8F34-4DF7-A5DC-457304ABDD52}" type="presParOf" srcId="{76A0B6E7-874C-497B-87CE-FC39A740FBFD}" destId="{E40F803E-758C-452F-97F1-DBBB0B2EAABD}" srcOrd="3" destOrd="0" presId="urn:microsoft.com/office/officeart/2018/2/layout/IconCircleList"/>
    <dgm:cxn modelId="{EA00DD4E-2EBC-45E9-A2ED-07A097D364BB}" type="presParOf" srcId="{637F8516-8435-40AF-904C-D5F4EBE2971B}" destId="{77942D3D-1265-4A10-8404-237718D9ABED}" srcOrd="1" destOrd="0" presId="urn:microsoft.com/office/officeart/2018/2/layout/IconCircleList"/>
    <dgm:cxn modelId="{E4D55329-1851-4796-BD28-4AFA7A525E1E}" type="presParOf" srcId="{637F8516-8435-40AF-904C-D5F4EBE2971B}" destId="{2811C5B3-6BD2-4CDE-9403-C1C2129AC091}" srcOrd="2" destOrd="0" presId="urn:microsoft.com/office/officeart/2018/2/layout/IconCircleList"/>
    <dgm:cxn modelId="{D68C9E9E-8975-444B-AC97-775797610CC8}" type="presParOf" srcId="{2811C5B3-6BD2-4CDE-9403-C1C2129AC091}" destId="{D86A1D10-7915-4A95-BA2A-94820E25C488}" srcOrd="0" destOrd="0" presId="urn:microsoft.com/office/officeart/2018/2/layout/IconCircleList"/>
    <dgm:cxn modelId="{01BB7F93-1813-456E-B40F-ECF35212C484}" type="presParOf" srcId="{2811C5B3-6BD2-4CDE-9403-C1C2129AC091}" destId="{C8556380-26AF-4B18-A2A5-476A9A22ABA1}" srcOrd="1" destOrd="0" presId="urn:microsoft.com/office/officeart/2018/2/layout/IconCircleList"/>
    <dgm:cxn modelId="{EAF288D5-FF71-4152-BD31-30389D35AA33}" type="presParOf" srcId="{2811C5B3-6BD2-4CDE-9403-C1C2129AC091}" destId="{A0083F71-95AE-4E46-BB74-6F91C32F02E4}" srcOrd="2" destOrd="0" presId="urn:microsoft.com/office/officeart/2018/2/layout/IconCircleList"/>
    <dgm:cxn modelId="{E5A3182B-F898-4033-B194-37F382335DEC}" type="presParOf" srcId="{2811C5B3-6BD2-4CDE-9403-C1C2129AC091}" destId="{D259BFA4-737C-4AC2-9302-56B2E7F9893D}" srcOrd="3" destOrd="0" presId="urn:microsoft.com/office/officeart/2018/2/layout/IconCircleList"/>
    <dgm:cxn modelId="{119F1241-01B0-43D7-AB8F-0CF489E749F0}" type="presParOf" srcId="{637F8516-8435-40AF-904C-D5F4EBE2971B}" destId="{7A4C2187-B82F-4507-9583-3586C32E0B54}" srcOrd="3" destOrd="0" presId="urn:microsoft.com/office/officeart/2018/2/layout/IconCircleList"/>
    <dgm:cxn modelId="{AE37A83B-925D-450B-803B-C7DF7999F2DE}" type="presParOf" srcId="{637F8516-8435-40AF-904C-D5F4EBE2971B}" destId="{264C053D-5DD0-4B87-8272-D899B5ACD690}" srcOrd="4" destOrd="0" presId="urn:microsoft.com/office/officeart/2018/2/layout/IconCircleList"/>
    <dgm:cxn modelId="{59D46195-EFA0-4EA0-846A-4310220123E1}" type="presParOf" srcId="{264C053D-5DD0-4B87-8272-D899B5ACD690}" destId="{6E6D0386-4D6C-4CD0-8128-90149FCAE0F2}" srcOrd="0" destOrd="0" presId="urn:microsoft.com/office/officeart/2018/2/layout/IconCircleList"/>
    <dgm:cxn modelId="{4123249A-20C0-449E-AE96-FA8A850450A9}" type="presParOf" srcId="{264C053D-5DD0-4B87-8272-D899B5ACD690}" destId="{8BC3B43D-802B-4F60-ADC2-8B0B7CD4E9EA}" srcOrd="1" destOrd="0" presId="urn:microsoft.com/office/officeart/2018/2/layout/IconCircleList"/>
    <dgm:cxn modelId="{1DA3D5F3-2472-43A7-9F19-48F7D85D7573}" type="presParOf" srcId="{264C053D-5DD0-4B87-8272-D899B5ACD690}" destId="{859F72F4-63AD-4F85-A120-A72B3B8B02C3}" srcOrd="2" destOrd="0" presId="urn:microsoft.com/office/officeart/2018/2/layout/IconCircleList"/>
    <dgm:cxn modelId="{86DEC07D-2539-49AF-8111-A0B682DD66D1}" type="presParOf" srcId="{264C053D-5DD0-4B87-8272-D899B5ACD690}" destId="{F98644F1-C228-41F6-ADD6-5A7855D35D47}" srcOrd="3" destOrd="0" presId="urn:microsoft.com/office/officeart/2018/2/layout/IconCircleList"/>
    <dgm:cxn modelId="{0B09D070-7D98-4B45-A1E6-5D10443DF2DE}" type="presParOf" srcId="{637F8516-8435-40AF-904C-D5F4EBE2971B}" destId="{4051C8D5-666F-4856-9590-8554B3A011B9}" srcOrd="5" destOrd="0" presId="urn:microsoft.com/office/officeart/2018/2/layout/IconCircleList"/>
    <dgm:cxn modelId="{BAD0EACC-DFFD-41F6-90CB-13428B9DA7B6}" type="presParOf" srcId="{637F8516-8435-40AF-904C-D5F4EBE2971B}" destId="{30FFCAC6-15D5-4ABB-B3D5-38C1E9D0949D}" srcOrd="6" destOrd="0" presId="urn:microsoft.com/office/officeart/2018/2/layout/IconCircleList"/>
    <dgm:cxn modelId="{503B1E51-3115-4323-9A6B-CEE7F11F294F}" type="presParOf" srcId="{30FFCAC6-15D5-4ABB-B3D5-38C1E9D0949D}" destId="{9A317C8C-A06F-42EE-ADA1-839A2B5393FB}" srcOrd="0" destOrd="0" presId="urn:microsoft.com/office/officeart/2018/2/layout/IconCircleList"/>
    <dgm:cxn modelId="{6D2965EA-A688-4774-BC95-FCDB944EBCD0}" type="presParOf" srcId="{30FFCAC6-15D5-4ABB-B3D5-38C1E9D0949D}" destId="{7DF47C8D-2081-4F7C-AAC1-9DD87E7B7811}" srcOrd="1" destOrd="0" presId="urn:microsoft.com/office/officeart/2018/2/layout/IconCircleList"/>
    <dgm:cxn modelId="{34FB77F1-A1E9-4F0E-B7B3-C7C890B81857}" type="presParOf" srcId="{30FFCAC6-15D5-4ABB-B3D5-38C1E9D0949D}" destId="{00A1AFF3-D97D-48BE-BECE-F735C9585877}" srcOrd="2" destOrd="0" presId="urn:microsoft.com/office/officeart/2018/2/layout/IconCircleList"/>
    <dgm:cxn modelId="{84B8E666-E0FE-4A26-BF4D-50FC21C48AAA}" type="presParOf" srcId="{30FFCAC6-15D5-4ABB-B3D5-38C1E9D0949D}" destId="{CC1B3BEB-CDBD-48A0-AC2C-B88A46C7893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Use machine learning to build customer model for CEP company (UPS)</a:t>
          </a:r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IDENTIFY marketing &amp; sales opportunities from existing customer base &amp; prospects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Map to visualize data &amp; optimize marketing &amp; sales STRATEGY &amp; resources</a:t>
          </a:r>
        </a:p>
      </dsp:txBody>
      <dsp:txXfrm>
        <a:off x="6796537" y="2798862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CUSTOMER DATA FROM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CEP COMPANY (UPS)</a:t>
          </a:r>
        </a:p>
      </dsp:txBody>
      <dsp:txXfrm>
        <a:off x="54974" y="2798862"/>
        <a:ext cx="2868750" cy="720000"/>
      </dsp:txXfrm>
    </dsp:sp>
    <dsp:sp modelId="{BCD8CDD9-0C56-4401-ADB1-8B48DAB2C96F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3RD PARTY BUSINESSES DATA FROM DUN AND BRADSTREET (DNB.com)</a:t>
          </a:r>
        </a:p>
      </dsp:txBody>
      <dsp:txXfrm>
        <a:off x="3425756" y="2798862"/>
        <a:ext cx="2868750" cy="720000"/>
      </dsp:txXfrm>
    </dsp:sp>
    <dsp:sp modelId="{FF93E135-77D6-48A0-8871-9BC93D705D06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PYTHON, PANDAS, MATPLOTLIB, SQL &amp; TABLEAU</a:t>
          </a:r>
        </a:p>
      </dsp:txBody>
      <dsp:txXfrm>
        <a:off x="6796537" y="2798862"/>
        <a:ext cx="286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1D4B9-AB98-47E4-BBEA-1ACC40E2C5BB}">
      <dsp:nvSpPr>
        <dsp:cNvPr id="0" name=""/>
        <dsp:cNvSpPr/>
      </dsp:nvSpPr>
      <dsp:spPr>
        <a:xfrm>
          <a:off x="77500" y="403107"/>
          <a:ext cx="1266322" cy="12663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9C7264-7C67-4192-8036-B1B55658C53E}">
      <dsp:nvSpPr>
        <dsp:cNvPr id="0" name=""/>
        <dsp:cNvSpPr/>
      </dsp:nvSpPr>
      <dsp:spPr>
        <a:xfrm>
          <a:off x="343428" y="669035"/>
          <a:ext cx="734467" cy="734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F803E-758C-452F-97F1-DBBB0B2EAABD}">
      <dsp:nvSpPr>
        <dsp:cNvPr id="0" name=""/>
        <dsp:cNvSpPr/>
      </dsp:nvSpPr>
      <dsp:spPr>
        <a:xfrm>
          <a:off x="1615178" y="403107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IDENTIFIED OVER $500+ MILLION OF NEW BUSINESS OPPORTUNITIES FOR CLIENT IN GEOGRAPHY</a:t>
          </a:r>
        </a:p>
      </dsp:txBody>
      <dsp:txXfrm>
        <a:off x="1615178" y="403107"/>
        <a:ext cx="2984904" cy="1266322"/>
      </dsp:txXfrm>
    </dsp:sp>
    <dsp:sp modelId="{D86A1D10-7915-4A95-BA2A-94820E25C488}">
      <dsp:nvSpPr>
        <dsp:cNvPr id="0" name=""/>
        <dsp:cNvSpPr/>
      </dsp:nvSpPr>
      <dsp:spPr>
        <a:xfrm>
          <a:off x="5120179" y="403107"/>
          <a:ext cx="1266322" cy="12663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56380-26AF-4B18-A2A5-476A9A22ABA1}">
      <dsp:nvSpPr>
        <dsp:cNvPr id="0" name=""/>
        <dsp:cNvSpPr/>
      </dsp:nvSpPr>
      <dsp:spPr>
        <a:xfrm>
          <a:off x="5386107" y="669035"/>
          <a:ext cx="734467" cy="734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9BFA4-737C-4AC2-9302-56B2E7F9893D}">
      <dsp:nvSpPr>
        <dsp:cNvPr id="0" name=""/>
        <dsp:cNvSpPr/>
      </dsp:nvSpPr>
      <dsp:spPr>
        <a:xfrm>
          <a:off x="6657857" y="403107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CLIENT IS ABLE TO BETTER ALLOCATE, RE-ALIGN &amp; RE-DEPLOY MARKETING SPEND &amp; FIELD SALES RESOURCES WITH FINDINGS</a:t>
          </a:r>
        </a:p>
      </dsp:txBody>
      <dsp:txXfrm>
        <a:off x="6657857" y="403107"/>
        <a:ext cx="2984904" cy="1266322"/>
      </dsp:txXfrm>
    </dsp:sp>
    <dsp:sp modelId="{6E6D0386-4D6C-4CD0-8128-90149FCAE0F2}">
      <dsp:nvSpPr>
        <dsp:cNvPr id="0" name=""/>
        <dsp:cNvSpPr/>
      </dsp:nvSpPr>
      <dsp:spPr>
        <a:xfrm>
          <a:off x="77500" y="2353294"/>
          <a:ext cx="1266322" cy="12663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3B43D-802B-4F60-ADC2-8B0B7CD4E9EA}">
      <dsp:nvSpPr>
        <dsp:cNvPr id="0" name=""/>
        <dsp:cNvSpPr/>
      </dsp:nvSpPr>
      <dsp:spPr>
        <a:xfrm>
          <a:off x="343428" y="2619221"/>
          <a:ext cx="734467" cy="734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644F1-C228-41F6-ADD6-5A7855D35D47}">
      <dsp:nvSpPr>
        <dsp:cNvPr id="0" name=""/>
        <dsp:cNvSpPr/>
      </dsp:nvSpPr>
      <dsp:spPr>
        <a:xfrm>
          <a:off x="1615178" y="2353294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FUTURE IMPROVEMENTS – MAP WITH LEAFLET AND CREATE WEB TOOL FOR MARKETING &amp; FIELD SALES</a:t>
          </a:r>
        </a:p>
      </dsp:txBody>
      <dsp:txXfrm>
        <a:off x="1615178" y="2353294"/>
        <a:ext cx="2984904" cy="1266322"/>
      </dsp:txXfrm>
    </dsp:sp>
    <dsp:sp modelId="{9A317C8C-A06F-42EE-ADA1-839A2B5393FB}">
      <dsp:nvSpPr>
        <dsp:cNvPr id="0" name=""/>
        <dsp:cNvSpPr/>
      </dsp:nvSpPr>
      <dsp:spPr>
        <a:xfrm>
          <a:off x="5120179" y="2353294"/>
          <a:ext cx="1266322" cy="126632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47C8D-2081-4F7C-AAC1-9DD87E7B7811}">
      <dsp:nvSpPr>
        <dsp:cNvPr id="0" name=""/>
        <dsp:cNvSpPr/>
      </dsp:nvSpPr>
      <dsp:spPr>
        <a:xfrm>
          <a:off x="5386107" y="2619221"/>
          <a:ext cx="734467" cy="734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B3BEB-CDBD-48A0-AC2C-B88A46C78931}">
      <dsp:nvSpPr>
        <dsp:cNvPr id="0" name=""/>
        <dsp:cNvSpPr/>
      </dsp:nvSpPr>
      <dsp:spPr>
        <a:xfrm>
          <a:off x="6657857" y="2353294"/>
          <a:ext cx="2984904" cy="12663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FUTURE IMPROVEMENTS – USE OTHER DATA SOURCES TO CROSS-REFERENCE &amp; IMPROVE MODEL ACCURACY</a:t>
          </a:r>
        </a:p>
      </dsp:txBody>
      <dsp:txXfrm>
        <a:off x="6657857" y="2353294"/>
        <a:ext cx="2984904" cy="12663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10/4/2019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10/4/2019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064931"/>
            <a:ext cx="7501651" cy="1455007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COURIER, EXPRESS, AND PARCEL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(CEP)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Andy Fernandez| Bamidele </a:t>
            </a:r>
            <a:r>
              <a:rPr lang="en-US" sz="2000" b="1" dirty="0" err="1">
                <a:solidFill>
                  <a:srgbClr val="FFFFFF"/>
                </a:solidFill>
              </a:rPr>
              <a:t>Funminiyi</a:t>
            </a:r>
            <a:r>
              <a:rPr lang="en-US" sz="2000" b="1" dirty="0">
                <a:solidFill>
                  <a:srgbClr val="FFFFFF"/>
                </a:solidFill>
              </a:rPr>
              <a:t> "Sam“ | </a:t>
            </a:r>
            <a:r>
              <a:rPr lang="en-US" sz="2000" b="1" dirty="0" err="1">
                <a:solidFill>
                  <a:srgbClr val="FFFFFF"/>
                </a:solidFill>
              </a:rPr>
              <a:t>Godday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Ogbo</a:t>
            </a:r>
            <a:endParaRPr lang="en-US" sz="2000" b="1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8C969-3C23-354C-81B5-2B5AD59C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116787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PYTHON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36DEA6-C8E6-45CD-A039-27904C33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6" y="0"/>
            <a:ext cx="8815754" cy="685683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B31970-021C-4F90-88A0-57F65F6ADDE7}"/>
              </a:ext>
            </a:extLst>
          </p:cNvPr>
          <p:cNvSpPr txBox="1">
            <a:spLocks/>
          </p:cNvSpPr>
          <p:nvPr/>
        </p:nvSpPr>
        <p:spPr>
          <a:xfrm>
            <a:off x="762001" y="2084832"/>
            <a:ext cx="11430000" cy="477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</a:rPr>
              <a:t>DATA</a:t>
            </a:r>
          </a:p>
          <a:p>
            <a:r>
              <a:rPr lang="en-US" sz="5000" dirty="0">
                <a:solidFill>
                  <a:schemeClr val="tx1"/>
                </a:solidFill>
              </a:rPr>
              <a:t>ANALYSIS</a:t>
            </a:r>
          </a:p>
          <a:p>
            <a:endParaRPr lang="en-US" sz="5000" dirty="0">
              <a:solidFill>
                <a:schemeClr val="tx1"/>
              </a:solidFill>
            </a:endParaRPr>
          </a:p>
          <a:p>
            <a:r>
              <a:rPr lang="en-US" sz="5000" dirty="0">
                <a:solidFill>
                  <a:schemeClr val="tx1"/>
                </a:solidFill>
              </a:rPr>
              <a:t>MACHINE</a:t>
            </a:r>
          </a:p>
          <a:p>
            <a:r>
              <a:rPr lang="en-US" sz="5000" dirty="0">
                <a:solidFill>
                  <a:schemeClr val="tx1"/>
                </a:solidFill>
              </a:rPr>
              <a:t>LEARNINE</a:t>
            </a:r>
          </a:p>
        </p:txBody>
      </p:sp>
    </p:spTree>
    <p:extLst>
      <p:ext uri="{BB962C8B-B14F-4D97-AF65-F5344CB8AC3E}">
        <p14:creationId xmlns:p14="http://schemas.microsoft.com/office/powerpoint/2010/main" val="20988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4B92C08-0EA2-EA4C-BB42-84B194BF0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6757" y="0"/>
            <a:ext cx="912524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8C969-3C23-354C-81B5-2B5AD59C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116787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Tableau </a:t>
            </a:r>
            <a:r>
              <a:rPr lang="en-US" sz="5400" dirty="0">
                <a:solidFill>
                  <a:schemeClr val="tx1"/>
                </a:solidFill>
              </a:rPr>
              <a:t>– INDUSTRY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90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EE0588-4423-1D44-BF51-ABA51B390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825" y="-1"/>
            <a:ext cx="9111176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E9A2015-71CA-4AC0-9CC0-DD130FC7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471488"/>
            <a:ext cx="11168062" cy="17367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Tableau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5C83AC-5F09-400A-966C-BD857E3C922B}"/>
              </a:ext>
            </a:extLst>
          </p:cNvPr>
          <p:cNvSpPr txBox="1">
            <a:spLocks/>
          </p:cNvSpPr>
          <p:nvPr/>
        </p:nvSpPr>
        <p:spPr>
          <a:xfrm>
            <a:off x="762001" y="2084832"/>
            <a:ext cx="11430000" cy="477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70124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A518821-057D-D148-9387-CB5762A3F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756" y="-1"/>
            <a:ext cx="9125243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3A23E9-58E2-0447-85FB-3C6D4D4B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116787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Tableau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DBAC3C-DD39-40F1-B1C7-E8517F869447}"/>
              </a:ext>
            </a:extLst>
          </p:cNvPr>
          <p:cNvSpPr txBox="1">
            <a:spLocks/>
          </p:cNvSpPr>
          <p:nvPr/>
        </p:nvSpPr>
        <p:spPr>
          <a:xfrm>
            <a:off x="762001" y="2084832"/>
            <a:ext cx="11430000" cy="477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</a:rPr>
              <a:t>Industry</a:t>
            </a:r>
          </a:p>
          <a:p>
            <a:r>
              <a:rPr lang="en-US" sz="5000" dirty="0">
                <a:solidFill>
                  <a:schemeClr val="tx1"/>
                </a:solidFill>
              </a:rPr>
              <a:t>revenue</a:t>
            </a:r>
          </a:p>
        </p:txBody>
      </p:sp>
    </p:spTree>
    <p:extLst>
      <p:ext uri="{BB962C8B-B14F-4D97-AF65-F5344CB8AC3E}">
        <p14:creationId xmlns:p14="http://schemas.microsoft.com/office/powerpoint/2010/main" val="17126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6ECC684-DD76-7F42-849F-07412BD09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757" y="0"/>
            <a:ext cx="9125244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390350-8554-4B68-AA50-6AF38F04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116787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Tableau</a:t>
            </a:r>
            <a:endParaRPr lang="en-US" sz="50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EC827F-E305-448B-BC2F-97501BB7456B}"/>
              </a:ext>
            </a:extLst>
          </p:cNvPr>
          <p:cNvSpPr txBox="1">
            <a:spLocks/>
          </p:cNvSpPr>
          <p:nvPr/>
        </p:nvSpPr>
        <p:spPr>
          <a:xfrm>
            <a:off x="762001" y="2084832"/>
            <a:ext cx="11430000" cy="477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1"/>
                </a:solidFill>
              </a:rPr>
              <a:t>INDUSTRY</a:t>
            </a:r>
          </a:p>
          <a:p>
            <a:r>
              <a:rPr lang="en-US" sz="4800" dirty="0">
                <a:solidFill>
                  <a:schemeClr val="tx1"/>
                </a:solidFill>
              </a:rPr>
              <a:t>SUB-</a:t>
            </a:r>
          </a:p>
          <a:p>
            <a:r>
              <a:rPr lang="en-US" sz="4800" dirty="0">
                <a:solidFill>
                  <a:schemeClr val="tx1"/>
                </a:solidFill>
              </a:rPr>
              <a:t>SEGMENT $</a:t>
            </a:r>
            <a:endParaRPr lang="en-U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45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5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29D700F-BFE0-4488-859E-037AA3BB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67131" y="1"/>
            <a:ext cx="9024869" cy="6857999"/>
          </a:xfrm>
          <a:prstGeom prst="rect">
            <a:avLst/>
          </a:prstGeom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23D1B6-FFA9-43B7-A1B2-37ED006AB805}"/>
              </a:ext>
            </a:extLst>
          </p:cNvPr>
          <p:cNvSpPr txBox="1">
            <a:spLocks/>
          </p:cNvSpPr>
          <p:nvPr/>
        </p:nvSpPr>
        <p:spPr>
          <a:xfrm>
            <a:off x="762001" y="2084832"/>
            <a:ext cx="11430000" cy="477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</a:rPr>
              <a:t>Heat map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F32F8A7-443B-4996-B8BB-DBB9C6AD5B2C}"/>
              </a:ext>
            </a:extLst>
          </p:cNvPr>
          <p:cNvSpPr txBox="1">
            <a:spLocks/>
          </p:cNvSpPr>
          <p:nvPr/>
        </p:nvSpPr>
        <p:spPr>
          <a:xfrm>
            <a:off x="1023938" y="471488"/>
            <a:ext cx="11168062" cy="1736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>
                <a:solidFill>
                  <a:srgbClr val="FFFFFF"/>
                </a:solidFill>
              </a:rPr>
              <a:t>Tableau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6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987FB39-12B6-49C6-9CC6-84F6405C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RESULTS, FINDINGS &amp; CONCLUSION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BF7A8088-2580-4C6D-BB79-75ADBE4B16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854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603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2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7FB39-12B6-49C6-9CC6-84F6405C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116786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QUESTIONS?</a:t>
            </a:r>
          </a:p>
        </p:txBody>
      </p:sp>
      <p:cxnSp>
        <p:nvCxnSpPr>
          <p:cNvPr id="1033" name="Straight Connector 74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iddler">
            <a:extLst>
              <a:ext uri="{FF2B5EF4-FFF2-40B4-BE49-F238E27FC236}">
                <a16:creationId xmlns:a16="http://schemas.microsoft.com/office/drawing/2014/main" id="{06AEA048-F2BC-4CE9-B358-CD148FB6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1674" y="0"/>
            <a:ext cx="56235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EDBBBC-0DCD-4C04-B653-E90490E6830B}"/>
              </a:ext>
            </a:extLst>
          </p:cNvPr>
          <p:cNvSpPr txBox="1">
            <a:spLocks/>
          </p:cNvSpPr>
          <p:nvPr/>
        </p:nvSpPr>
        <p:spPr>
          <a:xfrm>
            <a:off x="1024132" y="2084832"/>
            <a:ext cx="1116786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/>
                </a:solidFill>
              </a:rPr>
              <a:t>comments?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CDF76C-F87A-4DA2-A2BD-473856FE8EB3}"/>
              </a:ext>
            </a:extLst>
          </p:cNvPr>
          <p:cNvSpPr txBox="1">
            <a:spLocks/>
          </p:cNvSpPr>
          <p:nvPr/>
        </p:nvSpPr>
        <p:spPr>
          <a:xfrm>
            <a:off x="1024129" y="3721608"/>
            <a:ext cx="11167868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0000"/>
                </a:solidFill>
              </a:rPr>
              <a:t>insults?</a:t>
            </a:r>
          </a:p>
        </p:txBody>
      </p:sp>
    </p:spTree>
    <p:extLst>
      <p:ext uri="{BB962C8B-B14F-4D97-AF65-F5344CB8AC3E}">
        <p14:creationId xmlns:p14="http://schemas.microsoft.com/office/powerpoint/2010/main" val="194101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59D3-3E36-41C7-BD72-885419C6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COURIER, EXPRESS, AND PARCEL (CEP) MARKET</a:t>
            </a:r>
            <a:br>
              <a:rPr lang="en-US" dirty="0"/>
            </a:br>
            <a:r>
              <a:rPr lang="en-US" sz="3200" dirty="0"/>
              <a:t>GROWTH, TRENDS, &amp; FORECAST (2019 - 2024)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F4D6C-D2B8-49D3-9E68-8A7B4EEB5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754" y="2084832"/>
            <a:ext cx="9129931" cy="4403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EF2B0-0148-4335-BD64-416F5EC0D555}"/>
              </a:ext>
            </a:extLst>
          </p:cNvPr>
          <p:cNvSpPr txBox="1"/>
          <p:nvPr/>
        </p:nvSpPr>
        <p:spPr>
          <a:xfrm>
            <a:off x="1024127" y="6488668"/>
            <a:ext cx="301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Source: mordorintelligence.com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0326-4A42-F641-A010-A04170264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5" t="2141" r="13390" b="-3524"/>
          <a:stretch/>
        </p:blipFill>
        <p:spPr>
          <a:xfrm>
            <a:off x="9369081" y="5729011"/>
            <a:ext cx="844063" cy="75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1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Goals &amp; objectives</a:t>
            </a:r>
          </a:p>
        </p:txBody>
      </p:sp>
      <p:graphicFrame>
        <p:nvGraphicFramePr>
          <p:cNvPr id="5" name="Content Placeholder 2" descr="SmartArt graphic placeholder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298059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FB39-12B6-49C6-9CC6-84F6405C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graphicFrame>
        <p:nvGraphicFramePr>
          <p:cNvPr id="7" name="Content Placeholder 2" descr="SmartArt graphic placeholder">
            <a:extLst>
              <a:ext uri="{FF2B5EF4-FFF2-40B4-BE49-F238E27FC236}">
                <a16:creationId xmlns:a16="http://schemas.microsoft.com/office/drawing/2014/main" id="{E039C84F-06ED-4446-9798-1950322FAB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442294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62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FB39-12B6-49C6-9CC6-84F6405C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48B8E-7C20-4FDC-B78B-8C80FEAD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SQL – extract data from data warehouse &amp; transform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Python – use regression to build customer model &amp; apply model to 3</a:t>
            </a:r>
            <a:r>
              <a:rPr lang="en-US" sz="3200" baseline="30000" dirty="0"/>
              <a:t>rd</a:t>
            </a:r>
            <a:r>
              <a:rPr lang="en-US" sz="3200" dirty="0"/>
              <a:t> party business database (</a:t>
            </a:r>
            <a:r>
              <a:rPr lang="en-US" sz="3200" dirty="0" err="1"/>
              <a:t>DnB</a:t>
            </a:r>
            <a:r>
              <a:rPr lang="en-US" sz="3200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Tableau – load results for visualization (graphs &amp; maps)</a:t>
            </a:r>
          </a:p>
        </p:txBody>
      </p:sp>
    </p:spTree>
    <p:extLst>
      <p:ext uri="{BB962C8B-B14F-4D97-AF65-F5344CB8AC3E}">
        <p14:creationId xmlns:p14="http://schemas.microsoft.com/office/powerpoint/2010/main" val="4102832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817E1-8668-454E-8652-613BAE8F6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</a:t>
            </a:r>
            <a:r>
              <a:rPr lang="en-US" dirty="0"/>
              <a:t> – data warehouse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D8662-139F-48C8-9D5F-BC053747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15447"/>
            <a:ext cx="4424266" cy="4773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50B32-5FC2-447D-A3E2-C24365A3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1915447"/>
            <a:ext cx="446849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BA6AE2-E520-408C-A902-CE166E47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4965"/>
            <a:ext cx="6283568" cy="342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87169E-D044-4107-B48E-AE967897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93" y="11930"/>
            <a:ext cx="7399207" cy="34230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0CD3007-1F9F-4AA8-965C-B6E7DDF1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1930"/>
            <a:ext cx="11167872" cy="341110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Python – data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460C0BE-8FA5-4833-B531-71324B49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396" y="3423065"/>
            <a:ext cx="3477711" cy="342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76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1AC55-B6E2-4426-8249-C63AE7FA7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32092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B4939-7614-4F44-AA5F-9E1495A7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71" y="936"/>
            <a:ext cx="5787230" cy="3428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35C64-F2F6-41AC-9931-5DF3D845B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6505"/>
            <a:ext cx="12192000" cy="30214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61DB74-5A05-4473-9BC1-9053DDF30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29000"/>
            <a:ext cx="12192001" cy="3547869"/>
          </a:xfrm>
        </p:spPr>
        <p:txBody>
          <a:bodyPr/>
          <a:lstStyle/>
          <a:p>
            <a:r>
              <a:rPr lang="en-US" dirty="0"/>
              <a:t>									</a:t>
            </a:r>
            <a:r>
              <a:rPr lang="en-US" dirty="0">
                <a:solidFill>
                  <a:srgbClr val="FF0000"/>
                </a:solidFill>
              </a:rPr>
              <a:t>Python – data</a:t>
            </a:r>
          </a:p>
        </p:txBody>
      </p:sp>
    </p:spTree>
    <p:extLst>
      <p:ext uri="{BB962C8B-B14F-4D97-AF65-F5344CB8AC3E}">
        <p14:creationId xmlns:p14="http://schemas.microsoft.com/office/powerpoint/2010/main" val="244121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8C969-3C23-354C-81B5-2B5AD59C1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1116787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PYTHON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8EC85-C14E-45A3-B397-F0415AC3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6" y="0"/>
            <a:ext cx="8815754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46B3F6C-2C6B-4DE5-A003-5E6FA8951537}"/>
              </a:ext>
            </a:extLst>
          </p:cNvPr>
          <p:cNvSpPr txBox="1">
            <a:spLocks/>
          </p:cNvSpPr>
          <p:nvPr/>
        </p:nvSpPr>
        <p:spPr>
          <a:xfrm>
            <a:off x="762001" y="2084832"/>
            <a:ext cx="11430000" cy="4773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solidFill>
                  <a:schemeClr val="tx1"/>
                </a:solidFill>
              </a:rPr>
              <a:t>DATA</a:t>
            </a:r>
          </a:p>
          <a:p>
            <a:r>
              <a:rPr lang="en-US" sz="5000" dirty="0">
                <a:solidFill>
                  <a:schemeClr val="tx1"/>
                </a:solidFill>
              </a:rPr>
              <a:t>ANALYSIS</a:t>
            </a:r>
          </a:p>
          <a:p>
            <a:endParaRPr lang="en-US" sz="5000" dirty="0">
              <a:solidFill>
                <a:schemeClr val="tx1"/>
              </a:solidFill>
            </a:endParaRPr>
          </a:p>
          <a:p>
            <a:r>
              <a:rPr lang="en-US" sz="5000" dirty="0">
                <a:solidFill>
                  <a:schemeClr val="tx1"/>
                </a:solidFill>
              </a:rPr>
              <a:t>MACHINE</a:t>
            </a:r>
          </a:p>
          <a:p>
            <a:r>
              <a:rPr lang="en-US" sz="5000" dirty="0">
                <a:solidFill>
                  <a:schemeClr val="tx1"/>
                </a:solidFill>
              </a:rPr>
              <a:t>LEARNINE</a:t>
            </a:r>
          </a:p>
        </p:txBody>
      </p:sp>
    </p:spTree>
    <p:extLst>
      <p:ext uri="{BB962C8B-B14F-4D97-AF65-F5344CB8AC3E}">
        <p14:creationId xmlns:p14="http://schemas.microsoft.com/office/powerpoint/2010/main" val="816390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ntegral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purl.org/dc/elements/1.1/"/>
    <ds:schemaRef ds:uri="http://purl.org/dc/dcmitype/"/>
    <ds:schemaRef ds:uri="16c05727-aa75-4e4a-9b5f-8a80a1165891"/>
    <ds:schemaRef ds:uri="http://schemas.microsoft.com/office/2006/metadata/properties"/>
    <ds:schemaRef ds:uri="http://purl.org/dc/terms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Tw Cen MT</vt:lpstr>
      <vt:lpstr>Tw Cen MT Condensed</vt:lpstr>
      <vt:lpstr>Wingdings</vt:lpstr>
      <vt:lpstr>Wingdings 3</vt:lpstr>
      <vt:lpstr>Integral</vt:lpstr>
      <vt:lpstr>COURIER, EXPRESS, AND PARCEL (CEP) MARKET</vt:lpstr>
      <vt:lpstr>COURIER, EXPRESS, AND PARCEL (CEP) MARKET GROWTH, TRENDS, &amp; FORECAST (2019 - 2024)</vt:lpstr>
      <vt:lpstr>Goals &amp; objectives</vt:lpstr>
      <vt:lpstr>Data &amp; TOOLS</vt:lpstr>
      <vt:lpstr>METHODOLOGY</vt:lpstr>
      <vt:lpstr>Sql – data warehouse</vt:lpstr>
      <vt:lpstr>Python – data</vt:lpstr>
      <vt:lpstr>         Python – data</vt:lpstr>
      <vt:lpstr>PYTHON</vt:lpstr>
      <vt:lpstr>PYTHON</vt:lpstr>
      <vt:lpstr>Tableau – INDUSTRY</vt:lpstr>
      <vt:lpstr>Tableau</vt:lpstr>
      <vt:lpstr>Tableau</vt:lpstr>
      <vt:lpstr>Tableau</vt:lpstr>
      <vt:lpstr>PowerPoint Presentation</vt:lpstr>
      <vt:lpstr>RESULTS, FINDINGS &amp; 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2019-10-03T23:22:31Z</dcterms:created>
  <dcterms:modified xsi:type="dcterms:W3CDTF">2019-10-04T21:38:06Z</dcterms:modified>
</cp:coreProperties>
</file>